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6.xml" ContentType="application/vnd.openxmlformats-officedocument.them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7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6" r:id="rId1"/>
    <p:sldMasterId id="2147483769" r:id="rId2"/>
    <p:sldMasterId id="2147483772" r:id="rId3"/>
    <p:sldMasterId id="2147483780" r:id="rId4"/>
    <p:sldMasterId id="2147483783" r:id="rId5"/>
    <p:sldMasterId id="2147483786" r:id="rId6"/>
    <p:sldMasterId id="2147483794" r:id="rId7"/>
    <p:sldMasterId id="2147483806" r:id="rId8"/>
  </p:sldMasterIdLst>
  <p:notesMasterIdLst>
    <p:notesMasterId r:id="rId20"/>
  </p:notesMasterIdLst>
  <p:handoutMasterIdLst>
    <p:handoutMasterId r:id="rId21"/>
  </p:handoutMasterIdLst>
  <p:sldIdLst>
    <p:sldId id="264" r:id="rId9"/>
    <p:sldId id="265" r:id="rId10"/>
    <p:sldId id="258" r:id="rId11"/>
    <p:sldId id="268" r:id="rId12"/>
    <p:sldId id="269" r:id="rId13"/>
    <p:sldId id="270" r:id="rId14"/>
    <p:sldId id="272" r:id="rId15"/>
    <p:sldId id="273" r:id="rId16"/>
    <p:sldId id="259" r:id="rId17"/>
    <p:sldId id="271" r:id="rId18"/>
    <p:sldId id="267" r:id="rId19"/>
  </p:sldIdLst>
  <p:sldSz cx="9144000" cy="514826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" userDrawn="1">
          <p15:clr>
            <a:srgbClr val="A4A3A4"/>
          </p15:clr>
        </p15:guide>
        <p15:guide id="2" pos="340" userDrawn="1">
          <p15:clr>
            <a:srgbClr val="A4A3A4"/>
          </p15:clr>
        </p15:guide>
        <p15:guide id="3" orient="horz" pos="3028" userDrawn="1">
          <p15:clr>
            <a:srgbClr val="A4A3A4"/>
          </p15:clr>
        </p15:guide>
        <p15:guide id="4" pos="551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38"/>
    <p:restoredTop sz="84682" autoAdjust="0"/>
  </p:normalViewPr>
  <p:slideViewPr>
    <p:cSldViewPr>
      <p:cViewPr>
        <p:scale>
          <a:sx n="100" d="100"/>
          <a:sy n="100" d="100"/>
        </p:scale>
        <p:origin x="-330" y="90"/>
      </p:cViewPr>
      <p:guideLst>
        <p:guide orient="horz" pos="261"/>
        <p:guide orient="horz" pos="3028"/>
        <p:guide pos="340"/>
        <p:guide pos="55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72" d="100"/>
          <a:sy n="172" d="100"/>
        </p:scale>
        <p:origin x="6552" y="2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explosion val="17"/>
          <c:dPt>
            <c:idx val="0"/>
            <c:bubble3D val="0"/>
            <c:explosion val="0"/>
            <c:spPr>
              <a:solidFill>
                <a:srgbClr val="F1A61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explosion val="0"/>
            <c:spPr>
              <a:solidFill>
                <a:srgbClr val="F04E2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explosion val="0"/>
            <c:spPr>
              <a:solidFill>
                <a:srgbClr val="B6247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explosion val="0"/>
            <c:spPr>
              <a:solidFill>
                <a:srgbClr val="0F5FA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4"/>
            <c:bubble3D val="0"/>
            <c:explosion val="0"/>
            <c:spPr>
              <a:solidFill>
                <a:srgbClr val="5FAEE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Лист1!$A$2:$A$6</c:f>
              <c:strCache>
                <c:ptCount val="5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  <c:pt idx="4">
                  <c:v>Кв.5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50</c:v>
                </c:pt>
                <c:pt idx="1">
                  <c:v>25</c:v>
                </c:pt>
                <c:pt idx="2">
                  <c:v>19</c:v>
                </c:pt>
                <c:pt idx="3">
                  <c:v>3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9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1.5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0"/>
                </a:prstClr>
              </a:outerShdw>
            </a:effectLst>
          </c:spPr>
          <c:dPt>
            <c:idx val="0"/>
            <c:bubble3D val="0"/>
            <c:spPr>
              <a:solidFill>
                <a:srgbClr val="B4CE48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7E7E7E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>
                  <a:tint val="86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0"/>
                  </a:prstClr>
                </a:outerShdw>
              </a:effectLst>
            </c:spPr>
          </c:dPt>
          <c:cat>
            <c:strRef>
              <c:f>Лист1!$A$2:$A$5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6DCCD-FB14-4FA8-B1C2-D065E82645DF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D96E1-DF61-4A53-9932-3DFD8899BB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548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84D8A-822D-488E-8D1C-8C90CBE022BE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70B7F-3432-4DBE-B821-B38A127FB2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2022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896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F70B7F-3432-4DBE-B821-B38A127FB2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51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5.xml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6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0.xml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2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5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7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9892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44177" y="1423320"/>
            <a:ext cx="4127825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11" name="Прямоугольник 6"/>
          <p:cNvSpPr/>
          <p:nvPr userDrawn="1"/>
        </p:nvSpPr>
        <p:spPr>
          <a:xfrm>
            <a:off x="4895480" y="4149596"/>
            <a:ext cx="382188" cy="54244"/>
          </a:xfrm>
          <a:prstGeom prst="rect">
            <a:avLst/>
          </a:prstGeom>
          <a:solidFill>
            <a:srgbClr val="EFA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7"/>
          <p:cNvSpPr/>
          <p:nvPr userDrawn="1"/>
        </p:nvSpPr>
        <p:spPr>
          <a:xfrm>
            <a:off x="5654953" y="4149596"/>
            <a:ext cx="382188" cy="54244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8"/>
          <p:cNvSpPr/>
          <p:nvPr userDrawn="1"/>
        </p:nvSpPr>
        <p:spPr>
          <a:xfrm>
            <a:off x="6374539" y="4149596"/>
            <a:ext cx="382188" cy="54244"/>
          </a:xfrm>
          <a:prstGeom prst="rect">
            <a:avLst/>
          </a:prstGeom>
          <a:solidFill>
            <a:srgbClr val="B4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9"/>
          <p:cNvSpPr/>
          <p:nvPr userDrawn="1"/>
        </p:nvSpPr>
        <p:spPr>
          <a:xfrm>
            <a:off x="7101809" y="4149596"/>
            <a:ext cx="382188" cy="54244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0"/>
          <p:cNvSpPr/>
          <p:nvPr userDrawn="1"/>
        </p:nvSpPr>
        <p:spPr>
          <a:xfrm>
            <a:off x="7811587" y="4149596"/>
            <a:ext cx="382188" cy="54244"/>
          </a:xfrm>
          <a:prstGeom prst="rect">
            <a:avLst/>
          </a:prstGeom>
          <a:solidFill>
            <a:srgbClr val="5EAEE0"/>
          </a:solidFill>
          <a:ln>
            <a:solidFill>
              <a:srgbClr val="6FA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873089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5627658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347241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084319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7794100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" name="Диаграмма 16"/>
          <p:cNvGraphicFramePr/>
          <p:nvPr userDrawn="1">
            <p:extLst>
              <p:ext uri="{D42A27DB-BD31-4B8C-83A1-F6EECF244321}">
                <p14:modId xmlns:p14="http://schemas.microsoft.com/office/powerpoint/2010/main" val="1780638153"/>
              </p:ext>
            </p:extLst>
          </p:nvPr>
        </p:nvGraphicFramePr>
        <p:xfrm>
          <a:off x="4788818" y="558425"/>
          <a:ext cx="3456384" cy="35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476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468342" y="4172175"/>
            <a:ext cx="2786567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b="1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Фамилия Имя Отчество</a:t>
            </a:r>
          </a:p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Должность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30126" y="2011865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Тема 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презентации</a:t>
            </a:r>
            <a:endParaRPr lang="ru-RU" sz="27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67544" y="3656857"/>
            <a:ext cx="4886550" cy="56658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Наименование мероприятия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/</a:t>
            </a:r>
            <a:r>
              <a:rPr lang="en-US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333333"/>
                </a:solidFill>
                <a:latin typeface="Arial" panose="020B0604020202020204" pitchFamily="34" charset="0"/>
                <a:ea typeface="Rosatom Light" pitchFamily="34" charset="-52"/>
                <a:cs typeface="Arial" pitchFamily="34" charset="0"/>
              </a:rPr>
              <a:t>название площадки</a:t>
            </a:r>
            <a:endParaRPr lang="ru-RU" sz="1400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318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9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7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738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328901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  <a:endParaRPr lang="ru-RU" sz="41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04056" y="2922004"/>
            <a:ext cx="4572794" cy="1735369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Фамилия Имя Отчество</a:t>
            </a:r>
          </a:p>
          <a:p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Должность</a:t>
            </a: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тел.: +7 (000) 000 00 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namesurname@</a:t>
            </a:r>
            <a:r>
              <a:rPr lang="en-US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5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21.05.2020</a:t>
            </a:r>
            <a:endParaRPr lang="ru-RU" sz="105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9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0184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6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09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 userDrawn="1"/>
        </p:nvSpPr>
        <p:spPr>
          <a:xfrm>
            <a:off x="534890" y="1540190"/>
            <a:ext cx="3821883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по формированию позиции.</a:t>
            </a: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34890" y="2739250"/>
            <a:ext cx="3821883" cy="773567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Создает предпосылки качественно         новых шагов для новых предложений.</a:t>
            </a:r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7"/>
          <p:cNvSpPr/>
          <p:nvPr userDrawn="1"/>
        </p:nvSpPr>
        <p:spPr>
          <a:xfrm>
            <a:off x="4927684" y="1540190"/>
            <a:ext cx="3931081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роль.</a:t>
            </a:r>
          </a:p>
        </p:txBody>
      </p:sp>
      <p:sp>
        <p:nvSpPr>
          <p:cNvPr id="10" name="Прямоугольник 8"/>
          <p:cNvSpPr/>
          <p:nvPr userDrawn="1"/>
        </p:nvSpPr>
        <p:spPr>
          <a:xfrm>
            <a:off x="4927684" y="2739250"/>
            <a:ext cx="3821575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Соображения высшего порядка, а также постоянный количественный рост и сфера.</a:t>
            </a:r>
            <a:endParaRPr lang="ru-RU" sz="1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74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2991" y="3288992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1158893" y="2685005"/>
            <a:ext cx="409749" cy="4172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17398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61788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9"/>
          <p:cNvSpPr/>
          <p:nvPr userDrawn="1"/>
        </p:nvSpPr>
        <p:spPr>
          <a:xfrm>
            <a:off x="1790652" y="2386660"/>
            <a:ext cx="409749" cy="715612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0"/>
          <p:cNvSpPr/>
          <p:nvPr userDrawn="1"/>
        </p:nvSpPr>
        <p:spPr>
          <a:xfrm>
            <a:off x="2445832" y="2088320"/>
            <a:ext cx="409749" cy="1013955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3101012" y="1572998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2"/>
          <p:cNvSpPr/>
          <p:nvPr userDrawn="1"/>
        </p:nvSpPr>
        <p:spPr>
          <a:xfrm>
            <a:off x="3728893" y="1572998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800458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2445832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083521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3738701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Прямоугольник 17"/>
          <p:cNvSpPr/>
          <p:nvPr userDrawn="1"/>
        </p:nvSpPr>
        <p:spPr>
          <a:xfrm>
            <a:off x="534891" y="2929106"/>
            <a:ext cx="409749" cy="1731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8"/>
          <p:cNvSpPr/>
          <p:nvPr userDrawn="1"/>
        </p:nvSpPr>
        <p:spPr>
          <a:xfrm>
            <a:off x="5360596" y="2685005"/>
            <a:ext cx="409749" cy="4172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4691802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5363490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5992355" y="2386660"/>
            <a:ext cx="409749" cy="715612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2"/>
          <p:cNvSpPr/>
          <p:nvPr userDrawn="1"/>
        </p:nvSpPr>
        <p:spPr>
          <a:xfrm>
            <a:off x="6647534" y="2088320"/>
            <a:ext cx="409749" cy="101395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3"/>
          <p:cNvSpPr/>
          <p:nvPr userDrawn="1"/>
        </p:nvSpPr>
        <p:spPr>
          <a:xfrm>
            <a:off x="7302713" y="1572998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4"/>
          <p:cNvSpPr/>
          <p:nvPr userDrawn="1"/>
        </p:nvSpPr>
        <p:spPr>
          <a:xfrm>
            <a:off x="7930594" y="1572998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6002162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6647535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7285220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 userDrawn="1"/>
        </p:nvSpPr>
        <p:spPr>
          <a:xfrm>
            <a:off x="7940401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29"/>
          <p:cNvSpPr/>
          <p:nvPr userDrawn="1"/>
        </p:nvSpPr>
        <p:spPr>
          <a:xfrm>
            <a:off x="4709294" y="2929106"/>
            <a:ext cx="409749" cy="1731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4695644" y="3247308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4436298" y="1654363"/>
            <a:ext cx="2028150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6"/>
          <p:cNvSpPr/>
          <p:nvPr userDrawn="1"/>
        </p:nvSpPr>
        <p:spPr>
          <a:xfrm>
            <a:off x="4436300" y="1546735"/>
            <a:ext cx="2704200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4436301" y="1439104"/>
            <a:ext cx="2988852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1" name="Прямоугольник 8"/>
          <p:cNvSpPr/>
          <p:nvPr userDrawn="1"/>
        </p:nvSpPr>
        <p:spPr>
          <a:xfrm>
            <a:off x="4436299" y="2168825"/>
            <a:ext cx="2802734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9"/>
          <p:cNvSpPr/>
          <p:nvPr userDrawn="1"/>
        </p:nvSpPr>
        <p:spPr>
          <a:xfrm>
            <a:off x="4436302" y="2061196"/>
            <a:ext cx="2962851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4436301" y="1953565"/>
            <a:ext cx="2375755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919208" y="143738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919208" y="197983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303" y="2440904"/>
            <a:ext cx="3145225" cy="18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09980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2167057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2945021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7"/>
          <p:cNvSpPr/>
          <p:nvPr userDrawn="1"/>
        </p:nvSpPr>
        <p:spPr>
          <a:xfrm>
            <a:off x="1434931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21" name="Прямоугольник 18"/>
          <p:cNvSpPr/>
          <p:nvPr userDrawn="1"/>
        </p:nvSpPr>
        <p:spPr>
          <a:xfrm>
            <a:off x="2192009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19"/>
          <p:cNvSpPr/>
          <p:nvPr userDrawn="1"/>
        </p:nvSpPr>
        <p:spPr>
          <a:xfrm>
            <a:off x="2969972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3" name="Овал 20"/>
          <p:cNvSpPr/>
          <p:nvPr userDrawn="1"/>
        </p:nvSpPr>
        <p:spPr>
          <a:xfrm>
            <a:off x="1958082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4" name="Овал 21"/>
          <p:cNvSpPr/>
          <p:nvPr userDrawn="1"/>
        </p:nvSpPr>
        <p:spPr>
          <a:xfrm>
            <a:off x="1958082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5" name="Овал 22"/>
          <p:cNvSpPr/>
          <p:nvPr userDrawn="1"/>
        </p:nvSpPr>
        <p:spPr>
          <a:xfrm>
            <a:off x="1938098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6" name="Стрелка вверх 23"/>
          <p:cNvSpPr/>
          <p:nvPr userDrawn="1"/>
        </p:nvSpPr>
        <p:spPr>
          <a:xfrm>
            <a:off x="1026613" y="3309704"/>
            <a:ext cx="367436" cy="731321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7" name="Стрелка вверх 24"/>
          <p:cNvSpPr/>
          <p:nvPr userDrawn="1"/>
        </p:nvSpPr>
        <p:spPr>
          <a:xfrm>
            <a:off x="1486964" y="3573392"/>
            <a:ext cx="234952" cy="467633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8" name="Овал 25"/>
          <p:cNvSpPr/>
          <p:nvPr userDrawn="1"/>
        </p:nvSpPr>
        <p:spPr>
          <a:xfrm>
            <a:off x="2281437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9" name="Овал 26"/>
          <p:cNvSpPr/>
          <p:nvPr userDrawn="1"/>
        </p:nvSpPr>
        <p:spPr>
          <a:xfrm>
            <a:off x="2594033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0" name="Овал 27"/>
          <p:cNvSpPr/>
          <p:nvPr userDrawn="1"/>
        </p:nvSpPr>
        <p:spPr>
          <a:xfrm>
            <a:off x="2916610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1" name="Овал 28"/>
          <p:cNvSpPr/>
          <p:nvPr userDrawn="1"/>
        </p:nvSpPr>
        <p:spPr>
          <a:xfrm>
            <a:off x="3239264" y="384262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2" name="Овал 29"/>
          <p:cNvSpPr/>
          <p:nvPr userDrawn="1"/>
        </p:nvSpPr>
        <p:spPr>
          <a:xfrm>
            <a:off x="2281436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3" name="Овал 30"/>
          <p:cNvSpPr/>
          <p:nvPr userDrawn="1"/>
        </p:nvSpPr>
        <p:spPr>
          <a:xfrm>
            <a:off x="2587479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4" name="Овал 31"/>
          <p:cNvSpPr/>
          <p:nvPr userDrawn="1"/>
        </p:nvSpPr>
        <p:spPr>
          <a:xfrm>
            <a:off x="2916610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5" name="Овал 32"/>
          <p:cNvSpPr/>
          <p:nvPr userDrawn="1"/>
        </p:nvSpPr>
        <p:spPr>
          <a:xfrm>
            <a:off x="2281437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6" name="Овал 33"/>
          <p:cNvSpPr/>
          <p:nvPr userDrawn="1"/>
        </p:nvSpPr>
        <p:spPr>
          <a:xfrm>
            <a:off x="2594034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7" name="Овал 34"/>
          <p:cNvSpPr/>
          <p:nvPr userDrawn="1"/>
        </p:nvSpPr>
        <p:spPr>
          <a:xfrm>
            <a:off x="2913477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8" name="Овал 35"/>
          <p:cNvSpPr/>
          <p:nvPr userDrawn="1"/>
        </p:nvSpPr>
        <p:spPr>
          <a:xfrm>
            <a:off x="3231605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9" name="Овал 36"/>
          <p:cNvSpPr/>
          <p:nvPr userDrawn="1"/>
        </p:nvSpPr>
        <p:spPr>
          <a:xfrm>
            <a:off x="3231605" y="3487537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0" name="Заголовок 1"/>
          <p:cNvSpPr txBox="1">
            <a:spLocks/>
          </p:cNvSpPr>
          <p:nvPr userDrawn="1"/>
        </p:nvSpPr>
        <p:spPr>
          <a:xfrm>
            <a:off x="617426" y="2288217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Прямоугольник 38"/>
          <p:cNvSpPr/>
          <p:nvPr userDrawn="1"/>
        </p:nvSpPr>
        <p:spPr>
          <a:xfrm>
            <a:off x="642377" y="2289655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graphicFrame>
        <p:nvGraphicFramePr>
          <p:cNvPr id="42" name="Диаграмма 39"/>
          <p:cNvGraphicFramePr/>
          <p:nvPr userDrawn="1">
            <p:extLst>
              <p:ext uri="{D42A27DB-BD31-4B8C-83A1-F6EECF244321}">
                <p14:modId xmlns:p14="http://schemas.microsoft.com/office/powerpoint/2010/main" val="1009773260"/>
              </p:ext>
            </p:extLst>
          </p:nvPr>
        </p:nvGraphicFramePr>
        <p:xfrm>
          <a:off x="423322" y="1388347"/>
          <a:ext cx="837104" cy="84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0"/>
          <p:cNvGraphicFramePr/>
          <p:nvPr userDrawn="1">
            <p:extLst>
              <p:ext uri="{D42A27DB-BD31-4B8C-83A1-F6EECF244321}">
                <p14:modId xmlns:p14="http://schemas.microsoft.com/office/powerpoint/2010/main" val="1843402226"/>
              </p:ext>
            </p:extLst>
          </p:nvPr>
        </p:nvGraphicFramePr>
        <p:xfrm>
          <a:off x="1188418" y="1388346"/>
          <a:ext cx="864096" cy="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1"/>
          <p:cNvGraphicFramePr/>
          <p:nvPr userDrawn="1">
            <p:extLst>
              <p:ext uri="{D42A27DB-BD31-4B8C-83A1-F6EECF244321}">
                <p14:modId xmlns:p14="http://schemas.microsoft.com/office/powerpoint/2010/main" val="314637113"/>
              </p:ext>
            </p:extLst>
          </p:nvPr>
        </p:nvGraphicFramePr>
        <p:xfrm>
          <a:off x="1927071" y="1388346"/>
          <a:ext cx="927830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Диаграмма 42"/>
          <p:cNvGraphicFramePr/>
          <p:nvPr userDrawn="1">
            <p:extLst>
              <p:ext uri="{D42A27DB-BD31-4B8C-83A1-F6EECF244321}">
                <p14:modId xmlns:p14="http://schemas.microsoft.com/office/powerpoint/2010/main" val="1001219277"/>
              </p:ext>
            </p:extLst>
          </p:nvPr>
        </p:nvGraphicFramePr>
        <p:xfrm>
          <a:off x="2719162" y="1388346"/>
          <a:ext cx="874395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Picture 2" descr="C:\Users\User\Desktop\презы\dФайлы для презентации_2508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" y="3085189"/>
            <a:ext cx="402862" cy="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9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66974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444177" y="1423320"/>
            <a:ext cx="4127825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 нас системного анализа направлений прогрессивного развития.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 в формировании экономической целесообразности принимаемых решений.</a:t>
            </a:r>
          </a:p>
        </p:txBody>
      </p:sp>
      <p:sp>
        <p:nvSpPr>
          <p:cNvPr id="11" name="Прямоугольник 6"/>
          <p:cNvSpPr/>
          <p:nvPr userDrawn="1"/>
        </p:nvSpPr>
        <p:spPr>
          <a:xfrm>
            <a:off x="4895480" y="4149596"/>
            <a:ext cx="382188" cy="54244"/>
          </a:xfrm>
          <a:prstGeom prst="rect">
            <a:avLst/>
          </a:prstGeom>
          <a:solidFill>
            <a:srgbClr val="EFA6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7"/>
          <p:cNvSpPr/>
          <p:nvPr userDrawn="1"/>
        </p:nvSpPr>
        <p:spPr>
          <a:xfrm>
            <a:off x="5654953" y="4149596"/>
            <a:ext cx="382188" cy="54244"/>
          </a:xfrm>
          <a:prstGeom prst="rect">
            <a:avLst/>
          </a:prstGeom>
          <a:solidFill>
            <a:srgbClr val="F04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8"/>
          <p:cNvSpPr/>
          <p:nvPr userDrawn="1"/>
        </p:nvSpPr>
        <p:spPr>
          <a:xfrm>
            <a:off x="6374539" y="4149596"/>
            <a:ext cx="382188" cy="54244"/>
          </a:xfrm>
          <a:prstGeom prst="rect">
            <a:avLst/>
          </a:prstGeom>
          <a:solidFill>
            <a:srgbClr val="B426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9"/>
          <p:cNvSpPr/>
          <p:nvPr userDrawn="1"/>
        </p:nvSpPr>
        <p:spPr>
          <a:xfrm>
            <a:off x="7101809" y="4149596"/>
            <a:ext cx="382188" cy="54244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Прямоугольник 10"/>
          <p:cNvSpPr/>
          <p:nvPr userDrawn="1"/>
        </p:nvSpPr>
        <p:spPr>
          <a:xfrm>
            <a:off x="7811587" y="4149596"/>
            <a:ext cx="382188" cy="54244"/>
          </a:xfrm>
          <a:prstGeom prst="rect">
            <a:avLst/>
          </a:prstGeom>
          <a:solidFill>
            <a:srgbClr val="5EAEE0"/>
          </a:solidFill>
          <a:ln>
            <a:solidFill>
              <a:srgbClr val="6FAB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4873089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5627658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6347241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7084319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 userDrawn="1"/>
        </p:nvSpPr>
        <p:spPr>
          <a:xfrm>
            <a:off x="7794100" y="417671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1" name="Диаграмма 16"/>
          <p:cNvGraphicFramePr/>
          <p:nvPr userDrawn="1">
            <p:extLst>
              <p:ext uri="{D42A27DB-BD31-4B8C-83A1-F6EECF244321}">
                <p14:modId xmlns:p14="http://schemas.microsoft.com/office/powerpoint/2010/main" val="306832630"/>
              </p:ext>
            </p:extLst>
          </p:nvPr>
        </p:nvGraphicFramePr>
        <p:xfrm>
          <a:off x="4788818" y="558425"/>
          <a:ext cx="3456384" cy="3566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14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9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625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405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995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5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328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2140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2140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49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811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02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19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9" y="204982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9" y="1077327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126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789977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1.1.</a:t>
            </a:r>
          </a:p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err="1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Перебивочный</a:t>
            </a: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слайд</a:t>
            </a:r>
            <a:endParaRPr lang="ru-RU" sz="4100" b="1" dirty="0">
              <a:solidFill>
                <a:srgbClr val="333333"/>
              </a:solidFill>
              <a:latin typeface="Arial" pitchFamily="34" charset="0"/>
              <a:ea typeface="Rosatom Light" pitchFamily="34" charset="-5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18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6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5798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371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252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939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6570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2055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013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2139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2139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0304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0824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824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20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30920" y="1328901"/>
            <a:ext cx="4429906" cy="997099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Спасибо </a:t>
            </a:r>
          </a:p>
          <a:p>
            <a:pPr>
              <a:lnSpc>
                <a:spcPts val="3780"/>
              </a:lnSpc>
            </a:pPr>
            <a:r>
              <a:rPr lang="ru-RU" sz="41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 внимание</a:t>
            </a:r>
            <a:endParaRPr lang="ru-RU" sz="41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04056" y="2922004"/>
            <a:ext cx="4572794" cy="1735369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14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Фамилия Имя Отчество</a:t>
            </a:r>
          </a:p>
          <a:p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Должность</a:t>
            </a: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Тел.: +7 (000) 000 00 00, доб. 0000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Моб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 тел.: +7 (000) 000 00 00</a:t>
            </a:r>
          </a:p>
          <a:p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E-mail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namesurname@</a:t>
            </a:r>
            <a:r>
              <a:rPr lang="en-US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rosatom</a:t>
            </a:r>
            <a:r>
              <a:rPr lang="ru-RU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r>
              <a:rPr lang="ru-RU" sz="11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sz="11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www.rosatom.ru</a:t>
            </a:r>
            <a:endParaRPr lang="ru-RU" sz="11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105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21.05.2020</a:t>
            </a:r>
            <a:endParaRPr lang="ru-RU" sz="105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47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978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7323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927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9232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7419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7636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922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4099"/>
            <a:ext cx="7886700" cy="99509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486"/>
            <a:ext cx="7886700" cy="32665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9310CD53-C53B-444A-B514-D012323D8594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71679"/>
            <a:ext cx="3086100" cy="27409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71679"/>
            <a:ext cx="2057400" cy="274097"/>
          </a:xfrm>
          <a:prstGeom prst="rect">
            <a:avLst/>
          </a:prstGeom>
        </p:spPr>
        <p:txBody>
          <a:bodyPr/>
          <a:lstStyle/>
          <a:p>
            <a:fld id="{6DF24603-9A1B-F342-92E0-89DE32840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253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25690" y="1483832"/>
            <a:ext cx="3931080" cy="242166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 требует от нас системного анализа направлений. </a:t>
            </a:r>
          </a:p>
          <a:p>
            <a:pPr lvl="0">
              <a:spcBef>
                <a:spcPct val="0"/>
              </a:spcBef>
            </a:pPr>
            <a:endParaRPr lang="ru-RU" sz="12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 для новых предложений. Соображения высшего порядка, а также дальнейшее развитие различных форм деятельности</a:t>
            </a:r>
          </a:p>
        </p:txBody>
      </p:sp>
      <p:pic>
        <p:nvPicPr>
          <p:cNvPr id="8" name="Picture 3" descr="C:\Users\Garvis\Desktop\атом_0812\Презы\Файлы для презентации_цфо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1116" y="1383146"/>
            <a:ext cx="4034808" cy="2558367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579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/>
          <p:cNvSpPr/>
          <p:nvPr userDrawn="1"/>
        </p:nvSpPr>
        <p:spPr>
          <a:xfrm>
            <a:off x="534890" y="1540190"/>
            <a:ext cx="3821883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по формированию позиции.</a:t>
            </a: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534890" y="2739250"/>
            <a:ext cx="3821883" cy="773567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Arial" charset="0"/>
                <a:ea typeface="Arial" charset="0"/>
                <a:cs typeface="Arial" charset="0"/>
              </a:rPr>
              <a:t>Создает предпосылки качественно         новых шагов для новых предложений.</a:t>
            </a:r>
            <a:endParaRPr lang="ru-RU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7"/>
          <p:cNvSpPr/>
          <p:nvPr userDrawn="1"/>
        </p:nvSpPr>
        <p:spPr>
          <a:xfrm>
            <a:off x="4927684" y="1540190"/>
            <a:ext cx="3931081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 другой стороны выбранный нами инновационный путь играет важную роль.</a:t>
            </a:r>
          </a:p>
        </p:txBody>
      </p:sp>
      <p:sp>
        <p:nvSpPr>
          <p:cNvPr id="10" name="Прямоугольник 8"/>
          <p:cNvSpPr/>
          <p:nvPr userDrawn="1"/>
        </p:nvSpPr>
        <p:spPr>
          <a:xfrm>
            <a:off x="4927684" y="2739250"/>
            <a:ext cx="3821575" cy="773567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Соображения высшего порядка, а также постоянный количественный рост и сфера.</a:t>
            </a:r>
            <a:endParaRPr lang="ru-RU" sz="18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452991" y="3288992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6"/>
          <p:cNvSpPr/>
          <p:nvPr userDrawn="1"/>
        </p:nvSpPr>
        <p:spPr>
          <a:xfrm>
            <a:off x="1158893" y="2685005"/>
            <a:ext cx="409749" cy="4172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517398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1161788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Прямоугольник 9"/>
          <p:cNvSpPr/>
          <p:nvPr userDrawn="1"/>
        </p:nvSpPr>
        <p:spPr>
          <a:xfrm>
            <a:off x="1790652" y="2386660"/>
            <a:ext cx="409749" cy="715612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2" name="Прямоугольник 10"/>
          <p:cNvSpPr/>
          <p:nvPr userDrawn="1"/>
        </p:nvSpPr>
        <p:spPr>
          <a:xfrm>
            <a:off x="2445832" y="2088320"/>
            <a:ext cx="409749" cy="1013955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3" name="Прямоугольник 11"/>
          <p:cNvSpPr/>
          <p:nvPr userDrawn="1"/>
        </p:nvSpPr>
        <p:spPr>
          <a:xfrm>
            <a:off x="3101012" y="1572998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4" name="Прямоугольник 12"/>
          <p:cNvSpPr/>
          <p:nvPr userDrawn="1"/>
        </p:nvSpPr>
        <p:spPr>
          <a:xfrm>
            <a:off x="3728893" y="1572998"/>
            <a:ext cx="409749" cy="152927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1800458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2445832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3083521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3738701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Прямоугольник 17"/>
          <p:cNvSpPr/>
          <p:nvPr userDrawn="1"/>
        </p:nvSpPr>
        <p:spPr>
          <a:xfrm>
            <a:off x="534891" y="2929106"/>
            <a:ext cx="409749" cy="173169"/>
          </a:xfrm>
          <a:prstGeom prst="rect">
            <a:avLst/>
          </a:prstGeom>
          <a:solidFill>
            <a:srgbClr val="6FAB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0" name="Прямоугольник 18"/>
          <p:cNvSpPr/>
          <p:nvPr userDrawn="1"/>
        </p:nvSpPr>
        <p:spPr>
          <a:xfrm>
            <a:off x="5360596" y="2685005"/>
            <a:ext cx="409749" cy="4172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1" name="Заголовок 1"/>
          <p:cNvSpPr txBox="1">
            <a:spLocks/>
          </p:cNvSpPr>
          <p:nvPr userDrawn="1"/>
        </p:nvSpPr>
        <p:spPr>
          <a:xfrm>
            <a:off x="4691802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 userDrawn="1"/>
        </p:nvSpPr>
        <p:spPr>
          <a:xfrm>
            <a:off x="5363490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Прямоугольник 21"/>
          <p:cNvSpPr/>
          <p:nvPr userDrawn="1"/>
        </p:nvSpPr>
        <p:spPr>
          <a:xfrm>
            <a:off x="5992355" y="2386660"/>
            <a:ext cx="409749" cy="715612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4" name="Прямоугольник 22"/>
          <p:cNvSpPr/>
          <p:nvPr userDrawn="1"/>
        </p:nvSpPr>
        <p:spPr>
          <a:xfrm>
            <a:off x="6647534" y="2088320"/>
            <a:ext cx="409749" cy="1013955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5" name="Прямоугольник 23"/>
          <p:cNvSpPr/>
          <p:nvPr userDrawn="1"/>
        </p:nvSpPr>
        <p:spPr>
          <a:xfrm>
            <a:off x="7302713" y="1572998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6" name="Прямоугольник 24"/>
          <p:cNvSpPr/>
          <p:nvPr userDrawn="1"/>
        </p:nvSpPr>
        <p:spPr>
          <a:xfrm>
            <a:off x="7930594" y="1572998"/>
            <a:ext cx="409749" cy="1529275"/>
          </a:xfrm>
          <a:prstGeom prst="rect">
            <a:avLst/>
          </a:prstGeom>
          <a:solidFill>
            <a:srgbClr val="2238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7" name="Заголовок 1"/>
          <p:cNvSpPr txBox="1">
            <a:spLocks/>
          </p:cNvSpPr>
          <p:nvPr userDrawn="1"/>
        </p:nvSpPr>
        <p:spPr>
          <a:xfrm>
            <a:off x="6002162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Заголовок 1"/>
          <p:cNvSpPr txBox="1">
            <a:spLocks/>
          </p:cNvSpPr>
          <p:nvPr userDrawn="1"/>
        </p:nvSpPr>
        <p:spPr>
          <a:xfrm>
            <a:off x="6647535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 userDrawn="1"/>
        </p:nvSpPr>
        <p:spPr>
          <a:xfrm>
            <a:off x="7285220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 userDrawn="1"/>
        </p:nvSpPr>
        <p:spPr>
          <a:xfrm>
            <a:off x="7940401" y="306729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Прямоугольник 29"/>
          <p:cNvSpPr/>
          <p:nvPr userDrawn="1"/>
        </p:nvSpPr>
        <p:spPr>
          <a:xfrm>
            <a:off x="4709294" y="2929106"/>
            <a:ext cx="409749" cy="173169"/>
          </a:xfrm>
          <a:prstGeom prst="rect">
            <a:avLst/>
          </a:prstGeom>
          <a:solidFill>
            <a:srgbClr val="005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32" name="Заголовок 1"/>
          <p:cNvSpPr txBox="1">
            <a:spLocks/>
          </p:cNvSpPr>
          <p:nvPr userDrawn="1"/>
        </p:nvSpPr>
        <p:spPr>
          <a:xfrm>
            <a:off x="4695644" y="3247308"/>
            <a:ext cx="3903781" cy="914851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Таким образом, начало повседневной работы </a:t>
            </a:r>
          </a:p>
          <a:p>
            <a:pPr lvl="0">
              <a:spcBef>
                <a:spcPct val="0"/>
              </a:spcBef>
            </a:pPr>
            <a:r>
              <a:rPr lang="ru-RU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по формированию позиции создает предпосылки качественно новых шагов</a:t>
            </a:r>
            <a:r>
              <a:rPr lang="en-US" sz="1200" dirty="0" smtClean="0">
                <a:solidFill>
                  <a:srgbClr val="414042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en-US" sz="1200" dirty="0">
              <a:solidFill>
                <a:srgbClr val="41404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5"/>
          <p:cNvSpPr/>
          <p:nvPr userDrawn="1"/>
        </p:nvSpPr>
        <p:spPr>
          <a:xfrm>
            <a:off x="4436298" y="1654363"/>
            <a:ext cx="2028150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9" name="Прямоугольник 6"/>
          <p:cNvSpPr/>
          <p:nvPr userDrawn="1"/>
        </p:nvSpPr>
        <p:spPr>
          <a:xfrm>
            <a:off x="4436300" y="1546735"/>
            <a:ext cx="2704200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0" name="Прямоугольник 7"/>
          <p:cNvSpPr/>
          <p:nvPr userDrawn="1"/>
        </p:nvSpPr>
        <p:spPr>
          <a:xfrm>
            <a:off x="4436301" y="1439104"/>
            <a:ext cx="2988852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1" name="Прямоугольник 8"/>
          <p:cNvSpPr/>
          <p:nvPr userDrawn="1"/>
        </p:nvSpPr>
        <p:spPr>
          <a:xfrm>
            <a:off x="4436299" y="2168825"/>
            <a:ext cx="2802734" cy="107630"/>
          </a:xfrm>
          <a:prstGeom prst="rect">
            <a:avLst/>
          </a:prstGeom>
          <a:solidFill>
            <a:srgbClr val="4FB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2" name="Прямоугольник 9"/>
          <p:cNvSpPr/>
          <p:nvPr userDrawn="1"/>
        </p:nvSpPr>
        <p:spPr>
          <a:xfrm>
            <a:off x="4436302" y="2061196"/>
            <a:ext cx="2962851" cy="1076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3" name="Прямоугольник 10"/>
          <p:cNvSpPr/>
          <p:nvPr userDrawn="1"/>
        </p:nvSpPr>
        <p:spPr>
          <a:xfrm>
            <a:off x="4436301" y="1953565"/>
            <a:ext cx="2375755" cy="107630"/>
          </a:xfrm>
          <a:prstGeom prst="rect">
            <a:avLst/>
          </a:prstGeom>
          <a:solidFill>
            <a:srgbClr val="7F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14" name="Заголовок 1"/>
          <p:cNvSpPr txBox="1">
            <a:spLocks/>
          </p:cNvSpPr>
          <p:nvPr userDrawn="1"/>
        </p:nvSpPr>
        <p:spPr>
          <a:xfrm>
            <a:off x="3919208" y="1437388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3919208" y="1979830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pic>
        <p:nvPicPr>
          <p:cNvPr id="16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303" y="2440904"/>
            <a:ext cx="3145225" cy="185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1409980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>
          <a:xfrm>
            <a:off x="2167057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Заголовок 1"/>
          <p:cNvSpPr txBox="1">
            <a:spLocks/>
          </p:cNvSpPr>
          <p:nvPr userDrawn="1"/>
        </p:nvSpPr>
        <p:spPr>
          <a:xfrm>
            <a:off x="2945021" y="2280749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Прямоугольник 17"/>
          <p:cNvSpPr/>
          <p:nvPr userDrawn="1"/>
        </p:nvSpPr>
        <p:spPr>
          <a:xfrm>
            <a:off x="1434931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sp>
        <p:nvSpPr>
          <p:cNvPr id="21" name="Прямоугольник 18"/>
          <p:cNvSpPr/>
          <p:nvPr userDrawn="1"/>
        </p:nvSpPr>
        <p:spPr>
          <a:xfrm>
            <a:off x="2192009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2" name="Прямоугольник 19"/>
          <p:cNvSpPr/>
          <p:nvPr userDrawn="1"/>
        </p:nvSpPr>
        <p:spPr>
          <a:xfrm>
            <a:off x="2969972" y="2282187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/>
          </a:p>
        </p:txBody>
      </p:sp>
      <p:sp>
        <p:nvSpPr>
          <p:cNvPr id="23" name="Овал 20"/>
          <p:cNvSpPr/>
          <p:nvPr userDrawn="1"/>
        </p:nvSpPr>
        <p:spPr>
          <a:xfrm>
            <a:off x="1958082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4" name="Овал 21"/>
          <p:cNvSpPr/>
          <p:nvPr userDrawn="1"/>
        </p:nvSpPr>
        <p:spPr>
          <a:xfrm>
            <a:off x="1958082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5" name="Овал 22"/>
          <p:cNvSpPr/>
          <p:nvPr userDrawn="1"/>
        </p:nvSpPr>
        <p:spPr>
          <a:xfrm>
            <a:off x="1938098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6" name="Стрелка вверх 23"/>
          <p:cNvSpPr/>
          <p:nvPr userDrawn="1"/>
        </p:nvSpPr>
        <p:spPr>
          <a:xfrm>
            <a:off x="1026613" y="3309704"/>
            <a:ext cx="367436" cy="731321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7" name="Стрелка вверх 24"/>
          <p:cNvSpPr/>
          <p:nvPr userDrawn="1"/>
        </p:nvSpPr>
        <p:spPr>
          <a:xfrm>
            <a:off x="1486964" y="3573392"/>
            <a:ext cx="234952" cy="467633"/>
          </a:xfrm>
          <a:prstGeom prst="upArrow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8" name="Овал 25"/>
          <p:cNvSpPr/>
          <p:nvPr userDrawn="1"/>
        </p:nvSpPr>
        <p:spPr>
          <a:xfrm>
            <a:off x="2281437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29" name="Овал 26"/>
          <p:cNvSpPr/>
          <p:nvPr userDrawn="1"/>
        </p:nvSpPr>
        <p:spPr>
          <a:xfrm>
            <a:off x="2594033" y="383847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0" name="Овал 27"/>
          <p:cNvSpPr/>
          <p:nvPr userDrawn="1"/>
        </p:nvSpPr>
        <p:spPr>
          <a:xfrm>
            <a:off x="2916610" y="3841693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1" name="Овал 28"/>
          <p:cNvSpPr/>
          <p:nvPr userDrawn="1"/>
        </p:nvSpPr>
        <p:spPr>
          <a:xfrm>
            <a:off x="3239264" y="3842626"/>
            <a:ext cx="198214" cy="198398"/>
          </a:xfrm>
          <a:prstGeom prst="ellipse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2" name="Овал 29"/>
          <p:cNvSpPr/>
          <p:nvPr userDrawn="1"/>
        </p:nvSpPr>
        <p:spPr>
          <a:xfrm>
            <a:off x="2281436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3" name="Овал 30"/>
          <p:cNvSpPr/>
          <p:nvPr userDrawn="1"/>
        </p:nvSpPr>
        <p:spPr>
          <a:xfrm>
            <a:off x="2587479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4" name="Овал 31"/>
          <p:cNvSpPr/>
          <p:nvPr userDrawn="1"/>
        </p:nvSpPr>
        <p:spPr>
          <a:xfrm>
            <a:off x="2916610" y="3487537"/>
            <a:ext cx="198214" cy="198398"/>
          </a:xfrm>
          <a:prstGeom prst="ellipse">
            <a:avLst/>
          </a:prstGeom>
          <a:solidFill>
            <a:srgbClr val="7AB9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5" name="Овал 32"/>
          <p:cNvSpPr/>
          <p:nvPr userDrawn="1"/>
        </p:nvSpPr>
        <p:spPr>
          <a:xfrm>
            <a:off x="2281437" y="3139008"/>
            <a:ext cx="198214" cy="198398"/>
          </a:xfrm>
          <a:prstGeom prst="ellipse">
            <a:avLst/>
          </a:prstGeom>
          <a:solidFill>
            <a:srgbClr val="7E7E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6" name="Овал 33"/>
          <p:cNvSpPr/>
          <p:nvPr userDrawn="1"/>
        </p:nvSpPr>
        <p:spPr>
          <a:xfrm>
            <a:off x="2594034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7" name="Овал 34"/>
          <p:cNvSpPr/>
          <p:nvPr userDrawn="1"/>
        </p:nvSpPr>
        <p:spPr>
          <a:xfrm>
            <a:off x="2913477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8" name="Овал 35"/>
          <p:cNvSpPr/>
          <p:nvPr userDrawn="1"/>
        </p:nvSpPr>
        <p:spPr>
          <a:xfrm>
            <a:off x="3231605" y="3139008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39" name="Овал 36"/>
          <p:cNvSpPr/>
          <p:nvPr userDrawn="1"/>
        </p:nvSpPr>
        <p:spPr>
          <a:xfrm>
            <a:off x="3231605" y="3487537"/>
            <a:ext cx="198214" cy="198398"/>
          </a:xfrm>
          <a:prstGeom prst="ellipse">
            <a:avLst/>
          </a:prstGeom>
          <a:noFill/>
          <a:ln w="28575">
            <a:solidFill>
              <a:srgbClr val="7E7E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40" name="Заголовок 1"/>
          <p:cNvSpPr txBox="1">
            <a:spLocks/>
          </p:cNvSpPr>
          <p:nvPr userDrawn="1"/>
        </p:nvSpPr>
        <p:spPr>
          <a:xfrm>
            <a:off x="617426" y="2288217"/>
            <a:ext cx="426979" cy="322889"/>
          </a:xfrm>
          <a:prstGeom prst="rect">
            <a:avLst/>
          </a:prstGeom>
        </p:spPr>
        <p:txBody>
          <a:bodyPr vert="horz" lIns="99417" tIns="49709" rIns="99417" bIns="49709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1000</a:t>
            </a:r>
            <a:endParaRPr lang="ru-RU" sz="7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Прямоугольник 38"/>
          <p:cNvSpPr/>
          <p:nvPr userDrawn="1"/>
        </p:nvSpPr>
        <p:spPr>
          <a:xfrm>
            <a:off x="642377" y="2289655"/>
            <a:ext cx="377070" cy="52805"/>
          </a:xfrm>
          <a:prstGeom prst="rect">
            <a:avLst/>
          </a:prstGeom>
          <a:solidFill>
            <a:srgbClr val="B4CE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61" tIns="34231" rIns="68461" bIns="34231" rtlCol="0" anchor="ctr"/>
          <a:lstStyle/>
          <a:p>
            <a:pPr algn="ctr"/>
            <a:endParaRPr lang="ru-RU" sz="1800" dirty="0"/>
          </a:p>
        </p:txBody>
      </p:sp>
      <p:graphicFrame>
        <p:nvGraphicFramePr>
          <p:cNvPr id="42" name="Диаграмма 39"/>
          <p:cNvGraphicFramePr/>
          <p:nvPr userDrawn="1">
            <p:extLst>
              <p:ext uri="{D42A27DB-BD31-4B8C-83A1-F6EECF244321}">
                <p14:modId xmlns:p14="http://schemas.microsoft.com/office/powerpoint/2010/main" val="1870857331"/>
              </p:ext>
            </p:extLst>
          </p:nvPr>
        </p:nvGraphicFramePr>
        <p:xfrm>
          <a:off x="423322" y="1388347"/>
          <a:ext cx="837104" cy="846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Диаграмма 40"/>
          <p:cNvGraphicFramePr/>
          <p:nvPr userDrawn="1">
            <p:extLst>
              <p:ext uri="{D42A27DB-BD31-4B8C-83A1-F6EECF244321}">
                <p14:modId xmlns:p14="http://schemas.microsoft.com/office/powerpoint/2010/main" val="43602743"/>
              </p:ext>
            </p:extLst>
          </p:nvPr>
        </p:nvGraphicFramePr>
        <p:xfrm>
          <a:off x="1188418" y="1388346"/>
          <a:ext cx="864096" cy="843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4" name="Диаграмма 41"/>
          <p:cNvGraphicFramePr/>
          <p:nvPr userDrawn="1">
            <p:extLst>
              <p:ext uri="{D42A27DB-BD31-4B8C-83A1-F6EECF244321}">
                <p14:modId xmlns:p14="http://schemas.microsoft.com/office/powerpoint/2010/main" val="539377974"/>
              </p:ext>
            </p:extLst>
          </p:nvPr>
        </p:nvGraphicFramePr>
        <p:xfrm>
          <a:off x="1927071" y="1388346"/>
          <a:ext cx="927830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5" name="Диаграмма 42"/>
          <p:cNvGraphicFramePr/>
          <p:nvPr userDrawn="1">
            <p:extLst>
              <p:ext uri="{D42A27DB-BD31-4B8C-83A1-F6EECF244321}">
                <p14:modId xmlns:p14="http://schemas.microsoft.com/office/powerpoint/2010/main" val="797135031"/>
              </p:ext>
            </p:extLst>
          </p:nvPr>
        </p:nvGraphicFramePr>
        <p:xfrm>
          <a:off x="2719162" y="1388346"/>
          <a:ext cx="874395" cy="843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46" name="Picture 2" descr="C:\Users\User\Desktop\презы\dФайлы для презентации_2508-01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79" y="3085189"/>
            <a:ext cx="402862" cy="955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Заголовок 1"/>
          <p:cNvSpPr txBox="1">
            <a:spLocks/>
          </p:cNvSpPr>
          <p:nvPr userDrawn="1"/>
        </p:nvSpPr>
        <p:spPr>
          <a:xfrm>
            <a:off x="387904" y="38740"/>
            <a:ext cx="4803513" cy="997099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Заголовок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Прямоугольник 2"/>
          <p:cNvSpPr/>
          <p:nvPr userDrawn="1"/>
        </p:nvSpPr>
        <p:spPr>
          <a:xfrm>
            <a:off x="504000" y="4684335"/>
            <a:ext cx="4572794" cy="142625"/>
          </a:xfrm>
          <a:prstGeom prst="rect">
            <a:avLst/>
          </a:prstGeom>
        </p:spPr>
        <p:txBody>
          <a:bodyPr lIns="34567" tIns="17283" rIns="34567" bIns="17283">
            <a:spAutoFit/>
          </a:bodyPr>
          <a:lstStyle/>
          <a:p>
            <a:r>
              <a:rPr lang="ru-RU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Место для указания источников и сносок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8302"/>
            <a:ext cx="2133600" cy="274351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6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60333"/>
            <a:ext cx="926592" cy="326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82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2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2"/>
            <a:ext cx="816864" cy="104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1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3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53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28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4723"/>
            <a:ext cx="2359152" cy="72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33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15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98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35879" cy="514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71683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3F9DA-0114-4B46-8ECF-4456E34D58AC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71683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71683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2A81D-AE66-4F3C-99E0-5260AEC70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973D-F4FD-4255-BB20-D797F29630B2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71679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71679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250A4-0F1D-4DA6-B362-9D7D2684D4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61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1854051"/>
            <a:ext cx="3236205" cy="194421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Приглашаем студентов</a:t>
            </a:r>
          </a:p>
          <a:p>
            <a:pPr>
              <a:lnSpc>
                <a:spcPts val="3780"/>
              </a:lnSpc>
            </a:pPr>
            <a:r>
              <a:rPr lang="ru-RU" sz="27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На практику и трудоустройство в ССРТ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891"/>
            <a:ext cx="1565134" cy="720080"/>
          </a:xfrm>
          <a:prstGeom prst="rect">
            <a:avLst/>
          </a:prstGeom>
        </p:spPr>
      </p:pic>
      <p:pic>
        <p:nvPicPr>
          <p:cNvPr id="2050" name="Picture 2" descr="C:\Users\KrasnokutskayaDA\Desktop\IMG_20220616_12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4" y="531821"/>
            <a:ext cx="5117579" cy="416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51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8360" y="1453617"/>
            <a:ext cx="4033640" cy="3081892"/>
          </a:xfrm>
          <a:prstGeom prst="rect">
            <a:avLst/>
          </a:prstGeom>
        </p:spPr>
        <p:txBody>
          <a:bodyPr wrap="square" lIns="34567" tIns="17283" rIns="34567" bIns="17283" numCol="1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П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редоставление ежегодных, отпусков с возмещением оплаты проезда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Обучение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дополнительным (совмещенным)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профессиям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Поощрение за добросовестный труд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Трудоустройство согласно ТК РФ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5376" y="1422003"/>
            <a:ext cx="3821575" cy="3358890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Обеспечение бытовых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нужд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Осуществление обязательного социального, пенсионного, медицинского страхования работников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charset="0"/>
                <a:ea typeface="Arial" charset="0"/>
                <a:cs typeface="Arial" charset="0"/>
              </a:rPr>
              <a:t>Возможность трудоустройства учеником по разным направлениям работы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7904" y="38703"/>
            <a:ext cx="4803513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Гарантии работникам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2" y="336284"/>
            <a:ext cx="874589" cy="40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84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9693" y="1494011"/>
            <a:ext cx="7416824" cy="2016223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endParaRPr lang="ru-RU" sz="41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Обращаться по адресу: АБК-200, Бывшее П-16 (с правой стороны от ГМЗ) каб.№203, понедельник-пятница, с 07.30 до 16.00</a:t>
            </a:r>
          </a:p>
          <a:p>
            <a:endParaRPr lang="en-US" sz="24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Телефон отдела кадров: 3-41-15</a:t>
            </a:r>
            <a:endParaRPr lang="en-US" sz="24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ru-RU" sz="2400" b="1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ru-RU" sz="24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Маршрут: автобус ГМЗ или ГМЗ/8, 14 или 14/8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891"/>
            <a:ext cx="156513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30920" y="1349996"/>
            <a:ext cx="8101520" cy="3384376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lnSpc>
                <a:spcPts val="3780"/>
              </a:lnSpc>
            </a:pP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50 лет с момента образования</a:t>
            </a:r>
          </a:p>
          <a:p>
            <a:pPr>
              <a:lnSpc>
                <a:spcPts val="3780"/>
              </a:lnSpc>
            </a:pP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Численность более 170 человек</a:t>
            </a:r>
          </a:p>
          <a:p>
            <a:pPr>
              <a:lnSpc>
                <a:spcPts val="3780"/>
              </a:lnSpc>
            </a:pPr>
            <a:r>
              <a:rPr lang="ru-RU" sz="3200" b="1" dirty="0" smtClean="0">
                <a:solidFill>
                  <a:srgbClr val="333333"/>
                </a:solidFill>
                <a:latin typeface="Arial" pitchFamily="34" charset="0"/>
                <a:ea typeface="Rosatom Light" pitchFamily="34" charset="-52"/>
                <a:cs typeface="Arial" pitchFamily="34" charset="0"/>
              </a:rPr>
              <a:t>4 основных направления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3891"/>
            <a:ext cx="1565134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0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61264" y="737282"/>
            <a:ext cx="4706013" cy="1534213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Обеспечение ООО </a:t>
            </a: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«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ССРТ</a:t>
            </a: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» транспортными 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средствами для выполнения работ. </a:t>
            </a: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Выполнение земляных, погрузоразгрузочных работ. </a:t>
            </a:r>
            <a:endParaRPr lang="ru-RU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904" y="38703"/>
            <a:ext cx="4803513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Участок механизации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6299"/>
            <a:ext cx="871556" cy="400982"/>
          </a:xfrm>
          <a:prstGeom prst="rect">
            <a:avLst/>
          </a:prstGeom>
        </p:spPr>
      </p:pic>
      <p:pic>
        <p:nvPicPr>
          <p:cNvPr id="2052" name="Picture 4" descr="C:\Users\DKSK\Pictures\сссрт\ум\IMG-20211216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096" y="928806"/>
            <a:ext cx="3253178" cy="383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KSK\Pictures\сссрт\ум\IMG-20211216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3" y="2304409"/>
            <a:ext cx="2586557" cy="24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DKSK\Desktop\6Uo3Xy5uJi95rIgsS7L5NgGCh1_Pl5Th9yA_6KvniRXLyin8JyxZprE7dpNspm2Addnj2uEkdZYSaWUhDUcQJPx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58" y="2304410"/>
            <a:ext cx="2862462" cy="245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3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7902" y="550171"/>
            <a:ext cx="5235990" cy="1656184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Выполнение монтажных, ремонтно-строительных, электрогазосварочных, </a:t>
            </a: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плотничных, столярных, 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слесарно-электрических работ</a:t>
            </a:r>
            <a:endParaRPr lang="ru-RU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902" y="38703"/>
            <a:ext cx="533622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Участок поверхностного монтажа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6299"/>
            <a:ext cx="871556" cy="400982"/>
          </a:xfrm>
          <a:prstGeom prst="rect">
            <a:avLst/>
          </a:prstGeom>
        </p:spPr>
      </p:pic>
      <p:pic>
        <p:nvPicPr>
          <p:cNvPr id="3075" name="Picture 3" descr="C:\Users\DKSK\Pictures\сссрт\пм\IMG-20211130-WA0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81" y="2396008"/>
            <a:ext cx="3672433" cy="233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DKSK\Downloads\2022-06-15_14-44-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015" y="2396009"/>
            <a:ext cx="3677716" cy="233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DKSK\Pictures\сссрт\пз\IMG-20211126-WA00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840854"/>
            <a:ext cx="2931296" cy="390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15566" y="547580"/>
            <a:ext cx="4328442" cy="1379668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обыча и отгрузка песчано-гравийной смеси.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902" y="38703"/>
            <a:ext cx="533622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Участок песчано-гравийной смеси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6299"/>
            <a:ext cx="871556" cy="400982"/>
          </a:xfrm>
          <a:prstGeom prst="rect">
            <a:avLst/>
          </a:prstGeom>
        </p:spPr>
      </p:pic>
      <p:pic>
        <p:nvPicPr>
          <p:cNvPr id="4098" name="Picture 2" descr="C:\Users\DKSK\Pictures\сссрт\пгс\IMG-20211203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2" y="1927249"/>
            <a:ext cx="4616146" cy="30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KSK\Pictures\сссрт\пгс\IMG-20211203-WA0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917947"/>
            <a:ext cx="3666498" cy="206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DKSK\Pictures\сссрт\пгс\IMG-20211203-WA001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3218"/>
            <a:ext cx="3666498" cy="20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9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87902" y="1034879"/>
            <a:ext cx="3931080" cy="1811752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Отгрузка </a:t>
            </a: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цемента, 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производство бетона </a:t>
            </a: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 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набрызг-бетонной смеси. Приготовление </a:t>
            </a:r>
            <a:r>
              <a:rPr lang="ru-RU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и подача закладочной </a:t>
            </a:r>
            <a:r>
              <a:rPr lang="ru-RU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смеси.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902" y="54407"/>
            <a:ext cx="533622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Участок по приготовлению закладочной и бетонной смесей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6299"/>
            <a:ext cx="871556" cy="400982"/>
          </a:xfrm>
          <a:prstGeom prst="rect">
            <a:avLst/>
          </a:prstGeom>
        </p:spPr>
      </p:pic>
      <p:pic>
        <p:nvPicPr>
          <p:cNvPr id="5123" name="Picture 3" descr="C:\Users\DKSK\Pictures\сссрт\IMG_20210722_0930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718" y="2214091"/>
            <a:ext cx="2100761" cy="274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DKSK\Pictures\сссрт\пз\IMG-20211223-WA00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11077"/>
            <a:ext cx="3556174" cy="20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DKSK\Downloads\2022-06-15_14-40-5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81" y="919359"/>
            <a:ext cx="2812475" cy="403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40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9344" y="989955"/>
            <a:ext cx="4954744" cy="3528392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Электромонтер по ремонту и обслуживанию электрооборудования 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Электрогазосварщик</a:t>
            </a:r>
            <a:endParaRPr lang="ru-RU" sz="1400" dirty="0" smtClean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Слесарь-электрик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Слесарь аварийно-восстановительных работ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Электрослесарь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Слесарь дежурный и по ремонту оборудования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Электромеханик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Машинист автовышки и автогидроподъемника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Тракторист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Машинист землесосного плавучего несамоходного снаряда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Машинист механического оборудования землесосного плавучего несамоходного снаряда и грунтонасосных установок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87902" y="38703"/>
            <a:ext cx="533622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Перечень специальностей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36299"/>
            <a:ext cx="871556" cy="40098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5364088" y="917947"/>
            <a:ext cx="4434342" cy="3456384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Каменщик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Маляр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Монтажник по монтажу стальных и железобетонных конструкций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Облицовщик-плиточник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Плотник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Столяр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Аппаратчик дозирования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Грузчик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Дозировщик материалов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Машинист скреперной лебедки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Машинист смесительной установки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Слесарь-ремонтник</a:t>
            </a:r>
          </a:p>
          <a:p>
            <a:pPr marL="285750" indent="-285750">
              <a:spcBef>
                <a:spcPct val="0"/>
              </a:spcBef>
              <a:buFontTx/>
              <a:buChar char="-"/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Водитель автомобиля</a:t>
            </a:r>
          </a:p>
        </p:txBody>
      </p:sp>
    </p:spTree>
    <p:extLst>
      <p:ext uri="{BB962C8B-B14F-4D97-AF65-F5344CB8AC3E}">
        <p14:creationId xmlns:p14="http://schemas.microsoft.com/office/powerpoint/2010/main" val="216935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706" y="1541616"/>
            <a:ext cx="4434342" cy="720080"/>
          </a:xfrm>
          <a:prstGeom prst="rect">
            <a:avLst/>
          </a:prstGeom>
        </p:spPr>
        <p:txBody>
          <a:bodyPr vert="horz" lIns="99417" tIns="49709" rIns="99417" bIns="49709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ru-RU" sz="14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ru-RU" sz="16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Электрослесарь по ремонту и обслуживанию электрооборудования 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49877" y="772077"/>
            <a:ext cx="5336226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Перечень вакансии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10342" y="1598975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 </a:t>
            </a:r>
            <a:r>
              <a:rPr lang="ru-RU" sz="1600" dirty="0" err="1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Электрогазосварщик</a:t>
            </a: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342" y="2261697"/>
            <a:ext cx="29979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 Машинист механического оборудования землесосного плавучего несамоходного снаряда и грунтонасосных установок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9877" y="3343607"/>
            <a:ext cx="188378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 Электромеханик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49877" y="2481832"/>
            <a:ext cx="39052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- Машинист автовышки и автогидроподъемника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42" y="269875"/>
            <a:ext cx="1332978" cy="6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90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7903" y="1349996"/>
            <a:ext cx="3821883" cy="3328113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Проведение предварительных и периодических медицинских осмотров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Предоставление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льгот и компенсации в связи с вредными и опасными условиями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труда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Добровольное медицинское страхование</a:t>
            </a:r>
            <a:endParaRPr lang="ru-RU" dirty="0"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16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13571" y="1366490"/>
            <a:ext cx="3931081" cy="1419898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Обеспечение бесплатной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специальной одеждой, специальной обувью и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средствами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индивидуальной защиты</a:t>
            </a:r>
            <a:endParaRPr lang="ru-RU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13571" y="3026615"/>
            <a:ext cx="3821575" cy="1419898"/>
          </a:xfrm>
          <a:prstGeom prst="rect">
            <a:avLst/>
          </a:prstGeom>
        </p:spPr>
        <p:txBody>
          <a:bodyPr wrap="square" lIns="34567" tIns="17283" rIns="34567" bIns="17283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Обеспечение оборудованием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, инструментами, технической документацией и иными средствами, </a:t>
            </a:r>
            <a:r>
              <a:rPr lang="ru-RU" dirty="0" smtClean="0">
                <a:latin typeface="Arial" charset="0"/>
                <a:ea typeface="Arial" charset="0"/>
                <a:cs typeface="Arial" charset="0"/>
              </a:rPr>
              <a:t>для исполнения трудовых </a:t>
            </a:r>
            <a:r>
              <a:rPr lang="ru-RU" dirty="0">
                <a:latin typeface="Arial" charset="0"/>
                <a:ea typeface="Arial" charset="0"/>
                <a:cs typeface="Arial" charset="0"/>
              </a:rPr>
              <a:t>обязанностей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387904" y="38703"/>
            <a:ext cx="4803513" cy="996177"/>
          </a:xfrm>
          <a:prstGeom prst="rect">
            <a:avLst/>
          </a:prstGeom>
        </p:spPr>
        <p:txBody>
          <a:bodyPr vert="horz" lIns="144000" tIns="49709" rIns="99417" bIns="49709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300" b="1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Гарантии работникам</a:t>
            </a:r>
            <a:endParaRPr lang="ru-RU" sz="2300" b="1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32000" y="4644001"/>
            <a:ext cx="2133600" cy="274097"/>
          </a:xfrm>
        </p:spPr>
        <p:txBody>
          <a:bodyPr/>
          <a:lstStyle/>
          <a:p>
            <a:pPr algn="r"/>
            <a:r>
              <a:rPr lang="en-US" sz="700" dirty="0" smtClean="0">
                <a:solidFill>
                  <a:srgbClr val="333333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endParaRPr lang="ru-RU" sz="700" dirty="0">
              <a:solidFill>
                <a:srgbClr val="33333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2" y="336284"/>
            <a:ext cx="874589" cy="40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36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Presentation_16x9_white_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541B8C7B-4633-2E45-B746-A05B8E1543F8}"/>
    </a:ext>
  </a:ext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6BE6B458-93C6-814D-A81B-47849E6A55A1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_16x9_white_template" id="{815E4B3B-8E01-5242-B9F1-F7029D6381FB}" vid="{7389C019-FE70-D24D-871A-DAD941594136}"/>
    </a:ext>
  </a:extLst>
</a:theme>
</file>

<file path=ppt/theme/theme4.xml><?xml version="1.0" encoding="utf-8"?>
<a:theme xmlns:a="http://schemas.openxmlformats.org/drawingml/2006/main" name="Presentation_16x9_white_template_zf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0DAE905-2894-9645-87E8-4A089C61D1E7}" vid="{BB001172-481D-5B4F-A54A-4F845D4C8301}"/>
    </a:ext>
  </a:extLst>
</a:theme>
</file>

<file path=ppt/theme/theme5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0DAE905-2894-9645-87E8-4A089C61D1E7}" vid="{6CA2A9EE-BF79-854E-8F46-D3576D9DA061}"/>
    </a:ext>
  </a:extLst>
</a:theme>
</file>

<file path=ppt/theme/theme6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2" id="{00DAE905-2894-9645-87E8-4A089C61D1E7}" vid="{BFE23C48-C58F-C34D-86CE-BE0CB4177EB4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Presentation_16x9_white_template</Template>
  <TotalTime>2073</TotalTime>
  <Words>326</Words>
  <Application>Microsoft Office PowerPoint</Application>
  <PresentationFormat>Произвольный</PresentationFormat>
  <Paragraphs>80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Presentation_16x9_white_template</vt:lpstr>
      <vt:lpstr>Custom Design</vt:lpstr>
      <vt:lpstr>1_Custom Design</vt:lpstr>
      <vt:lpstr>Presentation_16x9_white_template_zfo</vt:lpstr>
      <vt:lpstr>2_Custom Design</vt:lpstr>
      <vt:lpstr>3_Custom Design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Хомякова</dc:creator>
  <cp:lastModifiedBy>Краснокуцкая Дарья Андреевна</cp:lastModifiedBy>
  <cp:revision>51</cp:revision>
  <dcterms:created xsi:type="dcterms:W3CDTF">2019-09-24T12:37:05Z</dcterms:created>
  <dcterms:modified xsi:type="dcterms:W3CDTF">2022-06-16T04:25:17Z</dcterms:modified>
</cp:coreProperties>
</file>